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1" r:id="rId2"/>
    <p:sldId id="257" r:id="rId3"/>
    <p:sldId id="262" r:id="rId4"/>
    <p:sldId id="263" r:id="rId5"/>
    <p:sldId id="264" r:id="rId6"/>
    <p:sldId id="268" r:id="rId7"/>
    <p:sldId id="267" r:id="rId8"/>
    <p:sldId id="266" r:id="rId9"/>
    <p:sldId id="265" r:id="rId10"/>
    <p:sldId id="269" r:id="rId1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zione predefinita" id="{A54C62A0-1835-4DAA-959B-4772AC3C22F3}">
          <p14:sldIdLst>
            <p14:sldId id="261"/>
            <p14:sldId id="257"/>
            <p14:sldId id="262"/>
            <p14:sldId id="263"/>
            <p14:sldId id="264"/>
            <p14:sldId id="268"/>
            <p14:sldId id="267"/>
            <p14:sldId id="266"/>
            <p14:sldId id="265"/>
            <p14:sldId id="2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88" d="100"/>
          <a:sy n="88" d="100"/>
        </p:scale>
        <p:origin x="102" y="54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20F737-CC1E-4D43-9A8D-9C2DA569562F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Modifica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53DEEE-85D0-4336-B834-70C47E06E5E8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37418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 smtClean="0"/>
              <a:t>Fare clic per modificare lo stile del titolo</a:t>
            </a:r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smtClean="0"/>
              <a:t>Fare clic per modificare lo stile del sottotitolo dello schema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1497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 smtClean="0">
                <a:solidFill>
                  <a:srgbClr val="FFFFFF"/>
                </a:solidFill>
                <a:latin typeface="Arial"/>
                <a:cs typeface="Arial"/>
              </a:rPr>
              <a:t>Cesare Bernardis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dirty="0" smtClean="0"/>
              <a:t>Fare clic sull'icona per inserire un'immagine</a:t>
            </a:r>
            <a:endParaRPr lang="it-IT" dirty="0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13/02/2016</a:t>
            </a:fld>
            <a:endParaRPr lang="it-IT" dirty="0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 smtClean="0"/>
              <a:t>Titolo presentazione</a:t>
            </a:r>
            <a:br>
              <a:rPr lang="it-IT" sz="2800" dirty="0" smtClean="0"/>
            </a:br>
            <a:r>
              <a:rPr lang="it-IT" sz="2800" dirty="0" smtClean="0"/>
              <a:t>sottotitolo</a:t>
            </a:r>
            <a:endParaRPr lang="it-IT" sz="2800" dirty="0"/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 smtClean="0">
                <a:solidFill>
                  <a:schemeClr val="bg1"/>
                </a:solidFill>
              </a:rPr>
              <a:t>Milano, XX mese 20XX</a:t>
            </a:r>
            <a:endParaRPr lang="it-IT" b="1" dirty="0">
              <a:solidFill>
                <a:schemeClr val="bg1"/>
              </a:solidFill>
            </a:endParaRP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 err="1" smtClean="0"/>
              <a:t>MyTaxiService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 smtClean="0">
                <a:solidFill>
                  <a:schemeClr val="bg1"/>
                </a:solidFill>
              </a:rPr>
              <a:t>Integration Test Plan </a:t>
            </a:r>
            <a:r>
              <a:rPr lang="it-IT" dirty="0" err="1" smtClean="0">
                <a:solidFill>
                  <a:schemeClr val="bg1"/>
                </a:solidFill>
              </a:rPr>
              <a:t>presentation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Tools and Test </a:t>
            </a:r>
            <a:r>
              <a:rPr lang="it-IT" dirty="0" err="1"/>
              <a:t>Equipment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17179" y="1404257"/>
            <a:ext cx="8323726" cy="4525963"/>
          </a:xfrm>
        </p:spPr>
        <p:txBody>
          <a:bodyPr anchor="ctr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b="1" dirty="0" err="1" smtClean="0"/>
              <a:t>Arquillan</a:t>
            </a:r>
            <a:endParaRPr lang="it-IT" b="1" dirty="0" smtClean="0"/>
          </a:p>
          <a:p>
            <a:r>
              <a:rPr lang="en-US" sz="1800" dirty="0" err="1"/>
              <a:t>Arquillian</a:t>
            </a:r>
            <a:r>
              <a:rPr lang="en-US" sz="1800" dirty="0"/>
              <a:t>, a testing framework developed at JBoss.org, </a:t>
            </a:r>
            <a:r>
              <a:rPr lang="en-US" sz="1800" dirty="0" smtClean="0"/>
              <a:t>empowers </a:t>
            </a:r>
            <a:r>
              <a:rPr lang="en-US" sz="1800" dirty="0"/>
              <a:t>the developer to write integration tests for business objects that </a:t>
            </a:r>
            <a:r>
              <a:rPr lang="en-US" sz="1800" dirty="0" smtClean="0"/>
              <a:t>are executed </a:t>
            </a:r>
            <a:r>
              <a:rPr lang="en-US" sz="1800" dirty="0"/>
              <a:t>inside </a:t>
            </a:r>
            <a:r>
              <a:rPr lang="en-US" sz="1800" dirty="0" smtClean="0"/>
              <a:t>a container </a:t>
            </a:r>
            <a:r>
              <a:rPr lang="en-US" sz="1800" dirty="0"/>
              <a:t>or that interact with the container as a client</a:t>
            </a:r>
            <a:r>
              <a:rPr lang="en-US" sz="1800" dirty="0" smtClean="0"/>
              <a:t>.</a:t>
            </a:r>
          </a:p>
          <a:p>
            <a:endParaRPr lang="en-US" sz="1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 smtClean="0"/>
              <a:t>Manual Testing</a:t>
            </a:r>
          </a:p>
          <a:p>
            <a:r>
              <a:rPr lang="en-US" sz="1800" dirty="0"/>
              <a:t>The manual testing of the interactions is always available. It may be </a:t>
            </a:r>
            <a:r>
              <a:rPr lang="en-US" sz="1800" dirty="0" smtClean="0"/>
              <a:t>not a </a:t>
            </a:r>
            <a:r>
              <a:rPr lang="en-US" sz="1800" dirty="0"/>
              <a:t>wise choice, because there are no aids nor automations, but it could </a:t>
            </a:r>
            <a:r>
              <a:rPr lang="en-US" sz="1800" dirty="0" smtClean="0"/>
              <a:t>be the </a:t>
            </a:r>
            <a:r>
              <a:rPr lang="en-US" sz="1800" dirty="0"/>
              <a:t>only way to test some parts of your code.</a:t>
            </a:r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21702005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ITPD</a:t>
            </a:r>
            <a:endParaRPr lang="it-IT" dirty="0"/>
          </a:p>
        </p:txBody>
      </p:sp>
      <p:sp>
        <p:nvSpPr>
          <p:cNvPr id="5" name="Segnaposto contenuto 4"/>
          <p:cNvSpPr>
            <a:spLocks noGrp="1"/>
          </p:cNvSpPr>
          <p:nvPr>
            <p:ph idx="1"/>
          </p:nvPr>
        </p:nvSpPr>
        <p:spPr>
          <a:xfrm>
            <a:off x="417179" y="1447800"/>
            <a:ext cx="8323726" cy="4525963"/>
          </a:xfrm>
        </p:spPr>
        <p:txBody>
          <a:bodyPr anchor="ctr"/>
          <a:lstStyle/>
          <a:p>
            <a:r>
              <a:rPr lang="en-US" dirty="0"/>
              <a:t>This document needs to explain to </a:t>
            </a:r>
            <a:r>
              <a:rPr lang="en-US" dirty="0" smtClean="0"/>
              <a:t>the development </a:t>
            </a:r>
            <a:r>
              <a:rPr lang="en-US" dirty="0"/>
              <a:t>team what to test, in which sequence, which tools are </a:t>
            </a:r>
            <a:r>
              <a:rPr lang="en-US" dirty="0" smtClean="0"/>
              <a:t>needed for </a:t>
            </a:r>
            <a:r>
              <a:rPr lang="en-US" dirty="0"/>
              <a:t>testing (if any), which stubs/ drivers/oracles need to be </a:t>
            </a:r>
            <a:r>
              <a:rPr lang="en-US" dirty="0" smtClean="0"/>
              <a:t>developed.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Entry </a:t>
            </a:r>
            <a:r>
              <a:rPr lang="it-IT" dirty="0" err="1"/>
              <a:t>Criteria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458686"/>
            <a:ext cx="8323726" cy="4525963"/>
          </a:xfrm>
        </p:spPr>
        <p:txBody>
          <a:bodyPr anchor="ctr"/>
          <a:lstStyle/>
          <a:p>
            <a:r>
              <a:rPr lang="en-US" dirty="0"/>
              <a:t>We must be sure that all the methods inside </a:t>
            </a:r>
            <a:r>
              <a:rPr lang="en-US" dirty="0" smtClean="0"/>
              <a:t>the components</a:t>
            </a:r>
            <a:r>
              <a:rPr lang="en-US" dirty="0"/>
              <a:t>, here considered like black boxes, work as </a:t>
            </a:r>
            <a:r>
              <a:rPr lang="en-US" dirty="0" smtClean="0"/>
              <a:t>expected.</a:t>
            </a:r>
          </a:p>
          <a:p>
            <a:endParaRPr lang="en-US" dirty="0"/>
          </a:p>
          <a:p>
            <a:r>
              <a:rPr lang="en-US" dirty="0" smtClean="0"/>
              <a:t>This </a:t>
            </a:r>
            <a:r>
              <a:rPr lang="en-US" dirty="0"/>
              <a:t>is </a:t>
            </a:r>
            <a:r>
              <a:rPr lang="en-US" dirty="0" smtClean="0"/>
              <a:t>a necessary </a:t>
            </a:r>
            <a:r>
              <a:rPr lang="en-US" dirty="0"/>
              <a:t>constraint that must be </a:t>
            </a:r>
            <a:r>
              <a:rPr lang="en-US" dirty="0" smtClean="0"/>
              <a:t>satisfied</a:t>
            </a:r>
            <a:r>
              <a:rPr lang="en-US" dirty="0"/>
              <a:t>, because the purpose of the </a:t>
            </a:r>
            <a:r>
              <a:rPr lang="en-US" dirty="0" smtClean="0"/>
              <a:t>tests discussed </a:t>
            </a:r>
            <a:r>
              <a:rPr lang="en-US" dirty="0"/>
              <a:t>in this document is to check the interaction between </a:t>
            </a:r>
            <a:r>
              <a:rPr lang="en-US" dirty="0" smtClean="0"/>
              <a:t>components.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976760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Structure</a:t>
            </a:r>
            <a:r>
              <a:rPr lang="it-IT" dirty="0" smtClean="0"/>
              <a:t> from the DD</a:t>
            </a:r>
            <a:endParaRPr lang="it-IT" dirty="0"/>
          </a:p>
        </p:txBody>
      </p:sp>
      <p:pic>
        <p:nvPicPr>
          <p:cNvPr id="4" name="Segnaposto contenut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946074"/>
            <a:ext cx="8323263" cy="3834215"/>
          </a:xfrm>
        </p:spPr>
      </p:pic>
    </p:spTree>
    <p:extLst>
      <p:ext uri="{BB962C8B-B14F-4D97-AF65-F5344CB8AC3E}">
        <p14:creationId xmlns:p14="http://schemas.microsoft.com/office/powerpoint/2010/main" val="3505910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Integration </a:t>
            </a:r>
            <a:r>
              <a:rPr lang="it-IT" dirty="0" err="1" smtClean="0"/>
              <a:t>strategy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436915"/>
            <a:ext cx="8323726" cy="4525963"/>
          </a:xfrm>
        </p:spPr>
        <p:txBody>
          <a:bodyPr anchor="ctr"/>
          <a:lstStyle/>
          <a:p>
            <a:r>
              <a:rPr lang="en-US" dirty="0"/>
              <a:t>We have chosen a bottom-up strategy. We think it's the best choice </a:t>
            </a:r>
            <a:r>
              <a:rPr lang="en-US" dirty="0" smtClean="0"/>
              <a:t>because represents </a:t>
            </a:r>
            <a:r>
              <a:rPr lang="en-US" dirty="0"/>
              <a:t>a more gradual approach to the system </a:t>
            </a:r>
            <a:r>
              <a:rPr lang="en-US" dirty="0" smtClean="0"/>
              <a:t>testing.</a:t>
            </a:r>
          </a:p>
          <a:p>
            <a:endParaRPr lang="en-US" dirty="0"/>
          </a:p>
          <a:p>
            <a:r>
              <a:rPr lang="en-US" dirty="0" smtClean="0"/>
              <a:t>It </a:t>
            </a:r>
            <a:r>
              <a:rPr lang="en-US" dirty="0"/>
              <a:t>also allows </a:t>
            </a:r>
            <a:r>
              <a:rPr lang="en-US" dirty="0" smtClean="0"/>
              <a:t>to find </a:t>
            </a:r>
            <a:r>
              <a:rPr lang="en-US" dirty="0"/>
              <a:t>an eventual issue at the deepest level of integration, giving the </a:t>
            </a:r>
            <a:r>
              <a:rPr lang="en-US" dirty="0" smtClean="0"/>
              <a:t>possibility </a:t>
            </a:r>
            <a:r>
              <a:rPr lang="en-US" dirty="0"/>
              <a:t>to </a:t>
            </a:r>
            <a:r>
              <a:rPr lang="en-US" dirty="0" smtClean="0"/>
              <a:t>intervene immediately </a:t>
            </a:r>
            <a:r>
              <a:rPr lang="en-US" dirty="0"/>
              <a:t>at the correct level, without having to </a:t>
            </a:r>
            <a:r>
              <a:rPr lang="en-US" dirty="0" smtClean="0"/>
              <a:t>resort to </a:t>
            </a:r>
            <a:r>
              <a:rPr lang="en-US" dirty="0"/>
              <a:t>a tougher analysis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56599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Software Integration </a:t>
            </a:r>
            <a:r>
              <a:rPr lang="it-IT" dirty="0" err="1"/>
              <a:t>Sequence</a:t>
            </a:r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6432784" cy="1545771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5114" y="3487271"/>
            <a:ext cx="6505812" cy="2297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1695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Software Integration </a:t>
            </a:r>
            <a:r>
              <a:rPr lang="it-IT" dirty="0" err="1" smtClean="0"/>
              <a:t>Sequence</a:t>
            </a:r>
            <a:r>
              <a:rPr lang="it-IT" dirty="0" smtClean="0"/>
              <a:t> - continue</a:t>
            </a:r>
            <a:endParaRPr lang="it-IT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522" y="1591242"/>
            <a:ext cx="6003421" cy="2156690"/>
          </a:xfrm>
          <a:prstGeom prst="rect">
            <a:avLst/>
          </a:prstGeom>
        </p:spPr>
      </p:pic>
      <p:pic>
        <p:nvPicPr>
          <p:cNvPr id="8" name="Immagin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4672" y="4359608"/>
            <a:ext cx="6724892" cy="142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2595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Subsystem </a:t>
            </a:r>
            <a:r>
              <a:rPr lang="it-IT" dirty="0"/>
              <a:t>Integration </a:t>
            </a:r>
            <a:r>
              <a:rPr lang="it-IT" dirty="0" err="1"/>
              <a:t>Sequence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404257"/>
            <a:ext cx="8323726" cy="4525963"/>
          </a:xfrm>
        </p:spPr>
        <p:txBody>
          <a:bodyPr anchor="ctr"/>
          <a:lstStyle/>
          <a:p>
            <a:r>
              <a:rPr lang="it-IT" dirty="0" smtClean="0"/>
              <a:t>In </a:t>
            </a:r>
            <a:r>
              <a:rPr lang="it-IT" dirty="0" err="1" smtClean="0"/>
              <a:t>order</a:t>
            </a:r>
            <a:endParaRPr lang="it-IT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smtClean="0"/>
              <a:t>Database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 smtClean="0"/>
              <a:t>Backend</a:t>
            </a:r>
            <a:r>
              <a:rPr lang="it-IT" dirty="0" smtClean="0"/>
              <a:t> </a:t>
            </a:r>
            <a:r>
              <a:rPr lang="it-IT" dirty="0" err="1" smtClean="0"/>
              <a:t>system</a:t>
            </a:r>
            <a:endParaRPr lang="it-IT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 smtClean="0"/>
              <a:t>Frontend</a:t>
            </a:r>
            <a:r>
              <a:rPr lang="it-IT" dirty="0" smtClean="0"/>
              <a:t> </a:t>
            </a:r>
            <a:r>
              <a:rPr lang="it-IT" dirty="0" err="1" smtClean="0"/>
              <a:t>system</a:t>
            </a:r>
            <a:endParaRPr lang="it-IT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smtClean="0"/>
              <a:t>User clients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067911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Drivers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436914"/>
            <a:ext cx="8323726" cy="4525963"/>
          </a:xfrm>
        </p:spPr>
        <p:txBody>
          <a:bodyPr anchor="ctr"/>
          <a:lstStyle/>
          <a:p>
            <a:r>
              <a:rPr lang="en-US" dirty="0" smtClean="0"/>
              <a:t>We </a:t>
            </a:r>
            <a:r>
              <a:rPr lang="en-US" dirty="0"/>
              <a:t>used a bottom-up approach with </a:t>
            </a:r>
            <a:r>
              <a:rPr lang="en-US" dirty="0" smtClean="0"/>
              <a:t>our testing </a:t>
            </a:r>
            <a:r>
              <a:rPr lang="en-US" dirty="0"/>
              <a:t>strategy, therefore we utilized drivers instead of </a:t>
            </a:r>
            <a:r>
              <a:rPr lang="en-US" dirty="0" smtClean="0"/>
              <a:t>stubs:</a:t>
            </a:r>
            <a:endParaRPr lang="it-IT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 smtClean="0"/>
              <a:t>Request</a:t>
            </a:r>
            <a:r>
              <a:rPr lang="it-IT" dirty="0" smtClean="0"/>
              <a:t> Driver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smtClean="0"/>
              <a:t>Guest Driver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 smtClean="0"/>
              <a:t>RegisteredPassenger</a:t>
            </a:r>
            <a:r>
              <a:rPr lang="it-IT" dirty="0" smtClean="0"/>
              <a:t> Driver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 err="1" smtClean="0"/>
              <a:t>TaxiDriver</a:t>
            </a:r>
            <a:r>
              <a:rPr lang="it-IT" dirty="0" smtClean="0"/>
              <a:t> Driver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705293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211</TotalTime>
  <Words>295</Words>
  <Application>Microsoft Office PowerPoint</Application>
  <PresentationFormat>Presentazione su schermo (4:3)</PresentationFormat>
  <Paragraphs>35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Calibri</vt:lpstr>
      <vt:lpstr>Wingdings</vt:lpstr>
      <vt:lpstr>POLI</vt:lpstr>
      <vt:lpstr>Titolo presentazione sottotitolo</vt:lpstr>
      <vt:lpstr>ITPD</vt:lpstr>
      <vt:lpstr>Entry Criteria</vt:lpstr>
      <vt:lpstr>Structure from the DD</vt:lpstr>
      <vt:lpstr>Integration strategy</vt:lpstr>
      <vt:lpstr>Software Integration Sequence</vt:lpstr>
      <vt:lpstr>Software Integration Sequence - continue</vt:lpstr>
      <vt:lpstr>Subsystem Integration Sequence</vt:lpstr>
      <vt:lpstr>Drivers</vt:lpstr>
      <vt:lpstr>Tools and Test Equipment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Cesare Bernardis</cp:lastModifiedBy>
  <cp:revision>36</cp:revision>
  <dcterms:created xsi:type="dcterms:W3CDTF">2015-05-26T12:27:57Z</dcterms:created>
  <dcterms:modified xsi:type="dcterms:W3CDTF">2016-02-13T17:23:55Z</dcterms:modified>
</cp:coreProperties>
</file>